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Fraunces Medium"/>
      <p:regular r:id="rId16"/>
      <p:bold r:id="rId17"/>
      <p:italic r:id="rId18"/>
      <p:boldItalic r:id="rId19"/>
    </p:embeddedFont>
    <p:embeddedFont>
      <p:font typeface="Epilogue"/>
      <p:regular r:id="rId20"/>
      <p:bold r:id="rId21"/>
      <p:italic r:id="rId22"/>
      <p:boldItalic r:id="rId23"/>
    </p:embeddedFont>
    <p:embeddedFont>
      <p:font typeface="Fraunces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2/nZvr8GvI1WuurqLmaLEphrf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pilogue-regular.fntdata"/><Relationship Id="rId22" Type="http://schemas.openxmlformats.org/officeDocument/2006/relationships/font" Target="fonts/Epilogue-italic.fntdata"/><Relationship Id="rId21" Type="http://schemas.openxmlformats.org/officeDocument/2006/relationships/font" Target="fonts/Epilogue-bold.fntdata"/><Relationship Id="rId24" Type="http://schemas.openxmlformats.org/officeDocument/2006/relationships/font" Target="fonts/FrauncesLight-regular.fntdata"/><Relationship Id="rId23" Type="http://schemas.openxmlformats.org/officeDocument/2006/relationships/font" Target="fonts/Epilog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rauncesLight-italic.fntdata"/><Relationship Id="rId25" Type="http://schemas.openxmlformats.org/officeDocument/2006/relationships/font" Target="fonts/FrauncesLight-bold.fntdata"/><Relationship Id="rId28" Type="http://customschemas.google.com/relationships/presentationmetadata" Target="metadata"/><Relationship Id="rId27" Type="http://schemas.openxmlformats.org/officeDocument/2006/relationships/font" Target="fonts/Fraunces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rauncesMedium-bold.fntdata"/><Relationship Id="rId16" Type="http://schemas.openxmlformats.org/officeDocument/2006/relationships/font" Target="fonts/FrauncesMedium-regular.fntdata"/><Relationship Id="rId19" Type="http://schemas.openxmlformats.org/officeDocument/2006/relationships/font" Target="fonts/FrauncesMedium-boldItalic.fntdata"/><Relationship Id="rId18" Type="http://schemas.openxmlformats.org/officeDocument/2006/relationships/font" Target="fonts/Fraunces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790598e1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790598e1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8790598e1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78752f97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878752f97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878752f97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hyperlink" Target="https://producthelp.whirlpool.com/FA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Projeto de Chatbot Whirlpool: Revolucionando o Atendimento ao Cliente</a:t>
            </a:r>
            <a:endParaRPr b="0" i="0" sz="4450" u="none" cap="none" strike="noStrike"/>
          </a:p>
        </p:txBody>
      </p:sp>
      <p:sp>
        <p:nvSpPr>
          <p:cNvPr id="54" name="Google Shape;54;p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Transformando a experiência do cliente com inteligência artificial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38790598e1f_0_0" title="Chat B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8752f978_0_0"/>
          <p:cNvSpPr txBox="1"/>
          <p:nvPr/>
        </p:nvSpPr>
        <p:spPr>
          <a:xfrm>
            <a:off x="1270800" y="3252900"/>
            <a:ext cx="12088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1"/>
                </a:solidFill>
              </a:rPr>
              <a:t>OBRIGADO</a:t>
            </a:r>
            <a:endParaRPr sz="10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O Desafio Atual no Atendimento Whirlpool</a:t>
            </a:r>
            <a:endParaRPr b="0" i="0" sz="44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6280190" y="2832259"/>
            <a:ext cx="3664744" cy="2410897"/>
          </a:xfrm>
          <a:prstGeom prst="roundRect">
            <a:avLst>
              <a:gd fmla="val 3952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6514624" y="3066693"/>
            <a:ext cx="283606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Alto Volume de FAQs</a:t>
            </a:r>
            <a:endParaRPr b="0" i="0" sz="220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6514624" y="3557111"/>
            <a:ext cx="319587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Perguntas repetitivas sobre produtos e assistência técnica sobrecarregam o atendimento</a:t>
            </a:r>
            <a:endParaRPr b="0" i="0" sz="17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10171748" y="2832259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10406182" y="3066693"/>
            <a:ext cx="315456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Equipe Sobrecarregada</a:t>
            </a:r>
            <a:endParaRPr b="0" i="0" sz="220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10406182" y="3557111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Atendimento humano gerando espera e insatisfação dos clientes</a:t>
            </a:r>
            <a:endParaRPr b="0" i="0" sz="17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Necessidade 24/7</a:t>
            </a:r>
            <a:endParaRPr b="0" i="0" sz="22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Demanda por respostas rápidas e precisas em qualquer horário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>
            <a:off x="793790" y="102977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O Que é um Chatbot e Como Funciona?</a:t>
            </a:r>
            <a:endParaRPr b="0" i="0" sz="445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793790" y="278749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Fraunces Light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01</a:t>
            </a:r>
            <a:endParaRPr b="0" i="0" sz="175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793790" y="3142536"/>
            <a:ext cx="3664744" cy="30480"/>
          </a:xfrm>
          <a:prstGeom prst="rect">
            <a:avLst/>
          </a:prstGeom>
          <a:solidFill>
            <a:srgbClr val="8C98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793790" y="331684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Assistente Virtual</a:t>
            </a:r>
            <a:endParaRPr b="0" i="0" sz="22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793790" y="3807262"/>
            <a:ext cx="36647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IA automatizada que responde dúvidas de forma inteligente</a:t>
            </a:r>
            <a:endParaRPr b="0" i="0" sz="17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4685348" y="278749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Fraunces Light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02</a:t>
            </a:r>
            <a:endParaRPr b="0" i="0" sz="17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4685348" y="3142536"/>
            <a:ext cx="3664863" cy="30480"/>
          </a:xfrm>
          <a:prstGeom prst="rect">
            <a:avLst/>
          </a:prstGeom>
          <a:solidFill>
            <a:srgbClr val="8C98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4685348" y="3316843"/>
            <a:ext cx="366486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Treinamento Especializado</a:t>
            </a:r>
            <a:endParaRPr b="0" i="0" sz="22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4685348" y="4161592"/>
            <a:ext cx="36648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Base em FAQs, manuais e dados Whirlpool (</a:t>
            </a:r>
            <a:r>
              <a:rPr b="0" i="0" lang="en-US" sz="1750" u="sng" cap="none" strike="noStrike">
                <a:solidFill>
                  <a:srgbClr val="8C98CA"/>
                </a:solidFill>
                <a:latin typeface="Epilogue"/>
                <a:ea typeface="Epilogue"/>
                <a:cs typeface="Epilogue"/>
                <a:sym typeface="Epilog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producthelp.whirlpool.com</a:t>
            </a: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)</a:t>
            </a:r>
            <a:endParaRPr b="0" i="0" sz="17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793790" y="5647134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Fraunces Light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03</a:t>
            </a:r>
            <a:endParaRPr b="0" i="0" sz="17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793790" y="6002179"/>
            <a:ext cx="7556421" cy="30480"/>
          </a:xfrm>
          <a:prstGeom prst="rect">
            <a:avLst/>
          </a:prstGeom>
          <a:solidFill>
            <a:srgbClr val="8C98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793790" y="617648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Multicanal</a:t>
            </a:r>
            <a:endParaRPr b="0" i="0" sz="220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793790" y="666690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Disponível em site, WhatsApp, Messenger e outros canais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793790" y="3917871"/>
            <a:ext cx="1059942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Benefícios do Chatbot para a Whirlpool</a:t>
            </a:r>
            <a:endParaRPr b="0" i="0" sz="4450" u="none" cap="none" strike="noStrike"/>
          </a:p>
        </p:txBody>
      </p:sp>
      <p:pic>
        <p:nvPicPr>
          <p:cNvPr descr="preencoded.png" id="97" name="Google Shape;9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966811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793790" y="5930741"/>
            <a:ext cx="317980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Respostas Instantâneas</a:t>
            </a:r>
            <a:endParaRPr b="0" i="0" sz="22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793790" y="6421160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Dúvidas comuns respondidas em segundos com precisão</a:t>
            </a:r>
            <a:endParaRPr b="0" i="0" sz="1750" u="none" cap="none" strike="noStrike"/>
          </a:p>
        </p:txBody>
      </p:sp>
      <p:pic>
        <p:nvPicPr>
          <p:cNvPr descr="preencoded.png" id="100" name="Google Shape;10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5893" y="4966811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5235893" y="5930741"/>
            <a:ext cx="304633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Redução de Chamadas</a:t>
            </a:r>
            <a:endParaRPr b="0" i="0" sz="22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5235893" y="6421160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Menos contatos no SAC, liberando equipe para casos complexos</a:t>
            </a:r>
            <a:endParaRPr b="0" i="0" sz="1750" u="none" cap="none" strike="noStrike"/>
          </a:p>
        </p:txBody>
      </p:sp>
      <p:pic>
        <p:nvPicPr>
          <p:cNvPr descr="preencoded.png" id="103" name="Google Shape;10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7995" y="4966811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9677995" y="59307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Atendimento 24h</a:t>
            </a:r>
            <a:endParaRPr b="0" i="0" sz="22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9677995" y="6421160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Suporte ampliado sem aumentar custos operacionais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777240" y="789503"/>
            <a:ext cx="7589520" cy="1387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Fraunces Medium"/>
              <a:buNone/>
            </a:pPr>
            <a:r>
              <a:rPr b="0" i="0" lang="en-US" sz="43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Exemplos de Perguntas Frequentes</a:t>
            </a:r>
            <a:endParaRPr b="0" i="0" sz="4350" u="none" cap="none" strike="noStrike"/>
          </a:p>
        </p:txBody>
      </p:sp>
      <p:pic>
        <p:nvPicPr>
          <p:cNvPr descr="preencoded.png" id="113" name="Google Shape;1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" y="2510433"/>
            <a:ext cx="7589520" cy="10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999292" y="2732484"/>
            <a:ext cx="7145417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00"/>
              <a:buFont typeface="Epilogue"/>
              <a:buNone/>
            </a:pPr>
            <a:r>
              <a:rPr b="0" i="0" lang="en-US" sz="17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"Como agendar assistência técnica para meu eletrodoméstico?"</a:t>
            </a:r>
            <a:endParaRPr b="0" i="0" sz="1700" u="none" cap="none" strike="noStrike"/>
          </a:p>
        </p:txBody>
      </p:sp>
      <p:pic>
        <p:nvPicPr>
          <p:cNvPr descr="preencoded.png" id="115" name="Google Shape;11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" y="3798332"/>
            <a:ext cx="7589520" cy="10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999292" y="4020383"/>
            <a:ext cx="7145417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00"/>
              <a:buFont typeface="Epilogue"/>
              <a:buNone/>
            </a:pPr>
            <a:r>
              <a:rPr b="0" i="0" lang="en-US" sz="17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"Qual o manual do modelo X?"</a:t>
            </a:r>
            <a:endParaRPr b="0" i="0" sz="1700" u="none" cap="none" strike="noStrike"/>
          </a:p>
        </p:txBody>
      </p:sp>
      <p:pic>
        <p:nvPicPr>
          <p:cNvPr descr="preencoded.png" id="117" name="Google Shape;1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" y="5086231"/>
            <a:ext cx="7589520" cy="10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999292" y="5308283"/>
            <a:ext cx="7145417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00"/>
              <a:buFont typeface="Epilogue"/>
              <a:buNone/>
            </a:pPr>
            <a:r>
              <a:rPr b="0" i="0" lang="en-US" sz="17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"Quais são as garantias e políticas de troca?"</a:t>
            </a:r>
            <a:endParaRPr b="0" i="0" sz="1700" u="none" cap="none" strike="noStrike"/>
          </a:p>
        </p:txBody>
      </p:sp>
      <p:pic>
        <p:nvPicPr>
          <p:cNvPr descr="preencoded.png" id="119" name="Google Shape;11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" y="6374130"/>
            <a:ext cx="7589520" cy="10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/>
          <p:nvPr/>
        </p:nvSpPr>
        <p:spPr>
          <a:xfrm>
            <a:off x="999292" y="6596182"/>
            <a:ext cx="7145417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00"/>
              <a:buFont typeface="Epilogue"/>
              <a:buNone/>
            </a:pPr>
            <a:r>
              <a:rPr b="0" i="0" lang="en-US" sz="17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"Como faço a limpeza e manutenção do produto?"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6280190" y="187809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Impacto Esperado no Atendimento</a:t>
            </a:r>
            <a:endParaRPr b="0" i="0" sz="4450" u="none" cap="none" strike="noStrike"/>
          </a:p>
        </p:txBody>
      </p:sp>
      <p:sp>
        <p:nvSpPr>
          <p:cNvPr id="128" name="Google Shape;128;p6"/>
          <p:cNvSpPr/>
          <p:nvPr/>
        </p:nvSpPr>
        <p:spPr>
          <a:xfrm>
            <a:off x="6280190" y="3749159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5850"/>
              <a:buFont typeface="Fraunces Medium"/>
              <a:buNone/>
            </a:pPr>
            <a:r>
              <a:rPr b="0" i="0" lang="en-US" sz="58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40%</a:t>
            </a:r>
            <a:endParaRPr b="0" i="0" sz="5850" u="none" cap="none" strike="noStrike"/>
          </a:p>
        </p:txBody>
      </p:sp>
      <p:sp>
        <p:nvSpPr>
          <p:cNvPr id="129" name="Google Shape;129;p6"/>
          <p:cNvSpPr/>
          <p:nvPr/>
        </p:nvSpPr>
        <p:spPr>
          <a:xfrm>
            <a:off x="6280190" y="4780955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Redução de Contatos</a:t>
            </a:r>
            <a:endParaRPr b="0" i="0" sz="2200" u="none" cap="none" strike="noStrike"/>
          </a:p>
        </p:txBody>
      </p:sp>
      <p:sp>
        <p:nvSpPr>
          <p:cNvPr id="130" name="Google Shape;130;p6"/>
          <p:cNvSpPr/>
          <p:nvPr/>
        </p:nvSpPr>
        <p:spPr>
          <a:xfrm>
            <a:off x="6280190" y="5625703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Menos chamadas repetitivas no SAC</a:t>
            </a:r>
            <a:endParaRPr b="0" i="0" sz="1750" u="none" cap="none" strike="noStrike"/>
          </a:p>
        </p:txBody>
      </p:sp>
      <p:sp>
        <p:nvSpPr>
          <p:cNvPr id="131" name="Google Shape;131;p6"/>
          <p:cNvSpPr/>
          <p:nvPr/>
        </p:nvSpPr>
        <p:spPr>
          <a:xfrm>
            <a:off x="8893493" y="3749159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5850"/>
              <a:buFont typeface="Fraunces Medium"/>
              <a:buNone/>
            </a:pPr>
            <a:r>
              <a:rPr b="0" i="0" lang="en-US" sz="58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&lt;5s</a:t>
            </a:r>
            <a:endParaRPr b="0" i="0" sz="5850" u="none" cap="none" strike="noStrike"/>
          </a:p>
        </p:txBody>
      </p:sp>
      <p:sp>
        <p:nvSpPr>
          <p:cNvPr id="132" name="Google Shape;132;p6"/>
          <p:cNvSpPr/>
          <p:nvPr/>
        </p:nvSpPr>
        <p:spPr>
          <a:xfrm>
            <a:off x="8893493" y="4780955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Tempo de Resposta</a:t>
            </a:r>
            <a:endParaRPr b="0" i="0" sz="220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8893493" y="5625703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Respostas em segundos</a:t>
            </a:r>
            <a:endParaRPr b="0" i="0" sz="1750" u="none" cap="none" strike="noStrike"/>
          </a:p>
        </p:txBody>
      </p:sp>
      <p:sp>
        <p:nvSpPr>
          <p:cNvPr id="134" name="Google Shape;134;p6"/>
          <p:cNvSpPr/>
          <p:nvPr/>
        </p:nvSpPr>
        <p:spPr>
          <a:xfrm>
            <a:off x="11506795" y="3749159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5850"/>
              <a:buFont typeface="Fraunces Medium"/>
              <a:buNone/>
            </a:pPr>
            <a:r>
              <a:rPr b="0" i="0" lang="en-US" sz="58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95%</a:t>
            </a:r>
            <a:endParaRPr b="0" i="0" sz="5850" u="none" cap="none" strike="noStrike"/>
          </a:p>
        </p:txBody>
      </p:sp>
      <p:sp>
        <p:nvSpPr>
          <p:cNvPr id="135" name="Google Shape;135;p6"/>
          <p:cNvSpPr/>
          <p:nvPr/>
        </p:nvSpPr>
        <p:spPr>
          <a:xfrm>
            <a:off x="11506795" y="4780955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Satisfação</a:t>
            </a:r>
            <a:endParaRPr b="0" i="0" sz="220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11506795" y="5271373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Aumento na fidelização da marca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6280190" y="190202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Cases de Sucesso com Chatbots</a:t>
            </a:r>
            <a:endParaRPr b="0" i="0" sz="4450" u="none" cap="none" strike="noStrike"/>
          </a:p>
        </p:txBody>
      </p:sp>
      <p:sp>
        <p:nvSpPr>
          <p:cNvPr id="144" name="Google Shape;144;p7"/>
          <p:cNvSpPr/>
          <p:nvPr/>
        </p:nvSpPr>
        <p:spPr>
          <a:xfrm>
            <a:off x="6280190" y="38865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Líderes do Mercado</a:t>
            </a:r>
            <a:endParaRPr b="0" i="0" sz="2200" u="none" cap="none" strike="noStrike"/>
          </a:p>
        </p:txBody>
      </p:sp>
      <p:sp>
        <p:nvSpPr>
          <p:cNvPr id="145" name="Google Shape;145;p7"/>
          <p:cNvSpPr/>
          <p:nvPr/>
        </p:nvSpPr>
        <p:spPr>
          <a:xfrm>
            <a:off x="6280190" y="4467701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Unilever</a:t>
            </a:r>
            <a:endParaRPr b="0" i="0" sz="1750" u="none" cap="none" strike="noStrike"/>
          </a:p>
        </p:txBody>
      </p:sp>
      <p:sp>
        <p:nvSpPr>
          <p:cNvPr id="146" name="Google Shape;146;p7"/>
          <p:cNvSpPr/>
          <p:nvPr/>
        </p:nvSpPr>
        <p:spPr>
          <a:xfrm>
            <a:off x="6280190" y="4909899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Danone</a:t>
            </a:r>
            <a:endParaRPr b="0" i="0" sz="175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6280190" y="5352098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Outras grandes empresas</a:t>
            </a:r>
            <a:endParaRPr b="0" i="0" sz="1750" u="none" cap="none" strike="noStrike"/>
          </a:p>
        </p:txBody>
      </p:sp>
      <p:sp>
        <p:nvSpPr>
          <p:cNvPr id="148" name="Google Shape;148;p7"/>
          <p:cNvSpPr/>
          <p:nvPr/>
        </p:nvSpPr>
        <p:spPr>
          <a:xfrm>
            <a:off x="10342721" y="38865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Modelo Whirlpool</a:t>
            </a:r>
            <a:endParaRPr b="0" i="0" sz="220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10342721" y="4467701"/>
            <a:ext cx="35015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Automação inteligente e multicanal para suporte eficiente</a:t>
            </a:r>
            <a:endParaRPr b="0" i="0" sz="1750" u="none" cap="none" strike="noStrike"/>
          </a:p>
        </p:txBody>
      </p:sp>
      <p:sp>
        <p:nvSpPr>
          <p:cNvPr id="150" name="Google Shape;150;p7"/>
          <p:cNvSpPr/>
          <p:nvPr/>
        </p:nvSpPr>
        <p:spPr>
          <a:xfrm>
            <a:off x="10342721" y="5760482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Fonte: ChatBot AI, 2025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/>
          <p:nvPr/>
        </p:nvSpPr>
        <p:spPr>
          <a:xfrm>
            <a:off x="793790" y="138553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Próximos Passos para Implementação</a:t>
            </a:r>
            <a:endParaRPr b="0" i="0" sz="4450" u="none" cap="none" strike="noStrike"/>
          </a:p>
        </p:txBody>
      </p:sp>
      <p:sp>
        <p:nvSpPr>
          <p:cNvPr id="158" name="Google Shape;158;p8"/>
          <p:cNvSpPr/>
          <p:nvPr/>
        </p:nvSpPr>
        <p:spPr>
          <a:xfrm>
            <a:off x="1048941" y="3143250"/>
            <a:ext cx="30480" cy="3700820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1273612" y="3383161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793790" y="314325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878860" y="318575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b="0" i="0" sz="2650" u="none" cap="none" strike="noStrike"/>
          </a:p>
        </p:txBody>
      </p:sp>
      <p:sp>
        <p:nvSpPr>
          <p:cNvPr id="162" name="Google Shape;162;p8"/>
          <p:cNvSpPr/>
          <p:nvPr/>
        </p:nvSpPr>
        <p:spPr>
          <a:xfrm>
            <a:off x="2183011" y="3221117"/>
            <a:ext cx="293822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Mapeamento de FAQs</a:t>
            </a:r>
            <a:endParaRPr b="0" i="0" sz="2200" u="none" cap="none" strike="noStrike"/>
          </a:p>
        </p:txBody>
      </p:sp>
      <p:sp>
        <p:nvSpPr>
          <p:cNvPr id="163" name="Google Shape;163;p8"/>
          <p:cNvSpPr/>
          <p:nvPr/>
        </p:nvSpPr>
        <p:spPr>
          <a:xfrm>
            <a:off x="2183011" y="3711535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Integração detalhada com sistemas Whirlpool</a:t>
            </a:r>
            <a:endParaRPr b="0" i="0" sz="1750" u="none" cap="none" strike="noStrike"/>
          </a:p>
        </p:txBody>
      </p:sp>
      <p:sp>
        <p:nvSpPr>
          <p:cNvPr id="164" name="Google Shape;164;p8"/>
          <p:cNvSpPr/>
          <p:nvPr/>
        </p:nvSpPr>
        <p:spPr>
          <a:xfrm>
            <a:off x="1273612" y="4767977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793790" y="452806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878860" y="457057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b="0" i="0" sz="2650" u="none" cap="none" strike="noStrike"/>
          </a:p>
        </p:txBody>
      </p:sp>
      <p:sp>
        <p:nvSpPr>
          <p:cNvPr id="167" name="Google Shape;167;p8"/>
          <p:cNvSpPr/>
          <p:nvPr/>
        </p:nvSpPr>
        <p:spPr>
          <a:xfrm>
            <a:off x="2183011" y="46059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Desenvolvimento</a:t>
            </a:r>
            <a:endParaRPr b="0" i="0" sz="2200" u="none" cap="none" strike="noStrike"/>
          </a:p>
        </p:txBody>
      </p:sp>
      <p:sp>
        <p:nvSpPr>
          <p:cNvPr id="168" name="Google Shape;168;p8"/>
          <p:cNvSpPr/>
          <p:nvPr/>
        </p:nvSpPr>
        <p:spPr>
          <a:xfrm>
            <a:off x="2183011" y="5096351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Treinamento com plataforma no-code</a:t>
            </a:r>
            <a:endParaRPr b="0" i="0" sz="1750" u="none" cap="none" strike="noStrike"/>
          </a:p>
        </p:txBody>
      </p:sp>
      <p:sp>
        <p:nvSpPr>
          <p:cNvPr id="169" name="Google Shape;169;p8"/>
          <p:cNvSpPr/>
          <p:nvPr/>
        </p:nvSpPr>
        <p:spPr>
          <a:xfrm>
            <a:off x="1273612" y="6152793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"/>
          <p:cNvSpPr/>
          <p:nvPr/>
        </p:nvSpPr>
        <p:spPr>
          <a:xfrm>
            <a:off x="793790" y="591288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878860" y="5955387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3</a:t>
            </a:r>
            <a:endParaRPr b="0" i="0" sz="2650" u="none" cap="none" strike="noStrike"/>
          </a:p>
        </p:txBody>
      </p:sp>
      <p:sp>
        <p:nvSpPr>
          <p:cNvPr id="172" name="Google Shape;172;p8"/>
          <p:cNvSpPr/>
          <p:nvPr/>
        </p:nvSpPr>
        <p:spPr>
          <a:xfrm>
            <a:off x="2183011" y="59907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Testes e Lançamento</a:t>
            </a:r>
            <a:endParaRPr b="0" i="0" sz="220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2183011" y="6481167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Piloto, ajustes e implementação gradual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O Futuro do Atendimento é Digital</a:t>
            </a:r>
            <a:endParaRPr b="0" i="0" sz="4450" u="none" cap="none" strike="noStrike"/>
          </a:p>
        </p:txBody>
      </p:sp>
      <p:sp>
        <p:nvSpPr>
          <p:cNvPr id="181" name="Google Shape;181;p9"/>
          <p:cNvSpPr/>
          <p:nvPr/>
        </p:nvSpPr>
        <p:spPr>
          <a:xfrm>
            <a:off x="6280190" y="3195161"/>
            <a:ext cx="3664744" cy="2047994"/>
          </a:xfrm>
          <a:prstGeom prst="roundRect">
            <a:avLst>
              <a:gd fmla="val 2658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Aliado Estratégico</a:t>
            </a:r>
            <a:endParaRPr b="0" i="0" sz="2200" u="none" cap="none" strike="noStrike"/>
          </a:p>
        </p:txBody>
      </p:sp>
      <p:sp>
        <p:nvSpPr>
          <p:cNvPr id="183" name="Google Shape;183;p9"/>
          <p:cNvSpPr/>
          <p:nvPr/>
        </p:nvSpPr>
        <p:spPr>
          <a:xfrm>
            <a:off x="6514624" y="3920014"/>
            <a:ext cx="319587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Chatbot como ferramenta de excelência no suporte</a:t>
            </a:r>
            <a:endParaRPr b="0" i="0" sz="1750" u="none" cap="none" strike="noStrike"/>
          </a:p>
        </p:txBody>
      </p:sp>
      <p:sp>
        <p:nvSpPr>
          <p:cNvPr id="184" name="Google Shape;184;p9"/>
          <p:cNvSpPr/>
          <p:nvPr/>
        </p:nvSpPr>
        <p:spPr>
          <a:xfrm>
            <a:off x="10171748" y="3195161"/>
            <a:ext cx="3664863" cy="2047994"/>
          </a:xfrm>
          <a:prstGeom prst="roundRect">
            <a:avLst>
              <a:gd fmla="val 2658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"/>
          <p:cNvSpPr/>
          <p:nvPr/>
        </p:nvSpPr>
        <p:spPr>
          <a:xfrm>
            <a:off x="10406182" y="34295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Valorização Total</a:t>
            </a:r>
            <a:endParaRPr b="0" i="0" sz="2200" u="none" cap="none" strike="noStrike"/>
          </a:p>
        </p:txBody>
      </p:sp>
      <p:sp>
        <p:nvSpPr>
          <p:cNvPr id="186" name="Google Shape;186;p9"/>
          <p:cNvSpPr/>
          <p:nvPr/>
        </p:nvSpPr>
        <p:spPr>
          <a:xfrm>
            <a:off x="10406182" y="3920014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Tecnologia que beneficia cliente e potencializa equipe</a:t>
            </a:r>
            <a:endParaRPr b="0" i="0" sz="1750" u="none" cap="none" strike="noStrike"/>
          </a:p>
        </p:txBody>
      </p:sp>
      <p:sp>
        <p:nvSpPr>
          <p:cNvPr id="187" name="Google Shape;187;p9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fmla="val 41173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>
            <a:off x="6514624" y="5704403"/>
            <a:ext cx="332374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Investimento Inteligente</a:t>
            </a:r>
            <a:endParaRPr b="0" i="0" sz="2200" u="none" cap="none" strike="noStrike"/>
          </a:p>
        </p:txBody>
      </p:sp>
      <p:sp>
        <p:nvSpPr>
          <p:cNvPr id="189" name="Google Shape;189;p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Inovação, eficiência e satisfação duradoura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2025-09-30T12:18:54Z</dcterms:created>
</cp:coreProperties>
</file>